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4" r:id="rId3"/>
    <p:sldId id="258" r:id="rId4"/>
    <p:sldId id="261" r:id="rId5"/>
    <p:sldId id="281" r:id="rId6"/>
    <p:sldId id="262" r:id="rId7"/>
    <p:sldId id="263" r:id="rId8"/>
    <p:sldId id="266" r:id="rId9"/>
    <p:sldId id="278" r:id="rId10"/>
    <p:sldId id="283" r:id="rId11"/>
    <p:sldId id="284" r:id="rId12"/>
    <p:sldId id="279" r:id="rId13"/>
    <p:sldId id="285" r:id="rId14"/>
    <p:sldId id="282" r:id="rId15"/>
    <p:sldId id="286" r:id="rId16"/>
    <p:sldId id="287" r:id="rId17"/>
    <p:sldId id="288" r:id="rId18"/>
    <p:sldId id="289" r:id="rId19"/>
    <p:sldId id="290" r:id="rId20"/>
    <p:sldId id="291" r:id="rId21"/>
    <p:sldId id="269" r:id="rId22"/>
    <p:sldId id="270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BAF"/>
    <a:srgbClr val="0000FF"/>
    <a:srgbClr val="008000"/>
    <a:srgbClr val="CA065F"/>
    <a:srgbClr val="8000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3012" autoAdjust="0"/>
  </p:normalViewPr>
  <p:slideViewPr>
    <p:cSldViewPr>
      <p:cViewPr varScale="1">
        <p:scale>
          <a:sx n="73" d="100"/>
          <a:sy n="73" d="100"/>
        </p:scale>
        <p:origin x="-738" y="-90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90473-931F-4328-BC9E-F95C376752B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7EF82-14A6-4400-B749-A54BFF1BD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8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7EF82-14A6-4400-B749-A54BFF1BD2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9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7EF82-14A6-4400-B749-A54BFF1BD2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4334608" y="2110155"/>
            <a:ext cx="34289" cy="457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1" y="65548"/>
            <a:ext cx="8807687" cy="5039852"/>
          </a:xfrm>
        </p:spPr>
      </p:pic>
      <p:sp>
        <p:nvSpPr>
          <p:cNvPr id="2" name="TextBox 1"/>
          <p:cNvSpPr txBox="1"/>
          <p:nvPr/>
        </p:nvSpPr>
        <p:spPr>
          <a:xfrm>
            <a:off x="179364" y="5105400"/>
            <a:ext cx="8807687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অভিনন্দন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2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-76200" y="-17172"/>
            <a:ext cx="9296400" cy="6858000"/>
          </a:xfrm>
          <a:prstGeom prst="rect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bn-BD" sz="32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নিচের লেনদেনটি লক্ষ্য করোঃ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বেতন প্রদান  ৩,০০০ টাকা।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জাবেদাঃ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বেতন হিসাব ----- ডেবিট ৩,০০০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নগদান হিসাব ----- ক্রেডিট ৩,০০০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এখানে </a:t>
            </a:r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বেতন হিসাবে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খতিয়ানের ডেবিটকে যদি</a:t>
            </a:r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৩,০০০ টাকার  </a:t>
            </a:r>
          </a:p>
          <a:p>
            <a:pPr algn="l"/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পরিবর্তে </a:t>
            </a:r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৩০০ টাকা লেখা হয়  এবং নগদান হিসাব ক্রেডিট দিকে </a:t>
            </a:r>
            <a:endParaRPr lang="bn-BD" sz="32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৩,০০০  টাকা </a:t>
            </a:r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লিখা হয় , এটি কোন ধরনেরর ভুল ?</a:t>
            </a:r>
            <a:endParaRPr lang="bn-BD" sz="32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en-US" sz="32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5619065"/>
            <a:ext cx="2590800" cy="5334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টাকার অঙ্কে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ভূল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9942" y="1549758"/>
            <a:ext cx="2667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7761" y="570963"/>
            <a:ext cx="2667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3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-32657" y="-105380"/>
            <a:ext cx="9296400" cy="7252063"/>
          </a:xfrm>
          <a:prstGeom prst="rect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খতিয়ানটি  </a:t>
            </a:r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করোঃ</a:t>
            </a:r>
          </a:p>
          <a:p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নগদান হিসাব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07420"/>
              </p:ext>
            </p:extLst>
          </p:nvPr>
        </p:nvGraphicFramePr>
        <p:xfrm>
          <a:off x="-39190" y="1447800"/>
          <a:ext cx="9272453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90"/>
                <a:gridCol w="1934354"/>
                <a:gridCol w="513025"/>
                <a:gridCol w="1139513"/>
                <a:gridCol w="1061308"/>
                <a:gridCol w="1978841"/>
                <a:gridCol w="459559"/>
                <a:gridCol w="1156063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0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0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জাঃপৃঃ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0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0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0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0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জাঃপৃঃ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0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065F"/>
                    </a:solidFill>
                  </a:tcPr>
                </a:tc>
              </a:tr>
              <a:tr h="425768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মে-১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মুলধন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হিসাব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মে-২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 হিসাব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ম-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বিক্রয় হিসাব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১৫,০০০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মে-৮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ব্যাংক হিসাব </a:t>
                      </a:r>
                      <a:endParaRPr lang="en-US" sz="28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800" b="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bn-BD" sz="28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মে-৩১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ব্যালেন্স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সি/ডি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২৫,০০০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800" b="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৩৫,০০০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৩৫,০০০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জুন-১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ব্যালেন্স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বি/ডি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২৫,০০০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bn-BD" sz="28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362200" y="6172200"/>
            <a:ext cx="3962400" cy="5334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খতিয়নের উদ্বৃত্ত নির্ণয়ে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ভূল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5334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 কোন ধরনের ভূল 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94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24950"/>
              </p:ext>
            </p:extLst>
          </p:nvPr>
        </p:nvGraphicFramePr>
        <p:xfrm>
          <a:off x="104504" y="3261360"/>
          <a:ext cx="883920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3657600"/>
                <a:gridCol w="879566"/>
                <a:gridCol w="1558834"/>
                <a:gridCol w="1447800"/>
              </a:tblGrid>
              <a:tr h="71628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bn-IN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খ:পৃঃ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183574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</a:p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</a:p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 উদ্বৃত্ত</a:t>
                      </a:r>
                    </a:p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</a:p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</a:p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bn-BD" sz="3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sz="3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২৫,০০০</a:t>
                      </a:r>
                    </a:p>
                    <a:p>
                      <a:pPr algn="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১২,০০০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১৫,০০০</a:t>
                      </a:r>
                    </a:p>
                    <a:p>
                      <a:pPr algn="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৩৫,০০০</a:t>
                      </a:r>
                    </a:p>
                    <a:p>
                      <a:pPr algn="r"/>
                      <a:endParaRPr lang="bn-BD" sz="3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sz="3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76200"/>
            <a:ext cx="7130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bn-BD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উদ্বৃত্তগুলো রেওয়ামিলে স্থানান্তর করোঃ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137" y="60960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নগদ উদ্বৃত্ত - ১৫,০০০ টাকা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মূলধন      - ৩৫,০০০ টাকা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বিক্রয়      - ২৫,০০০ টাকা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আসবাবপত্র- ১২,০০০ টাকা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2615625"/>
            <a:ext cx="23622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0" y="6172200"/>
            <a:ext cx="5486400" cy="5334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খতিয়নের উদ্বৃত্ত রেওয়ামিলে স্থানান্তরে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ভূল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1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3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3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3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3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3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3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148060"/>
              </p:ext>
            </p:extLst>
          </p:nvPr>
        </p:nvGraphicFramePr>
        <p:xfrm>
          <a:off x="-1" y="1828800"/>
          <a:ext cx="91440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37"/>
                <a:gridCol w="3815255"/>
                <a:gridCol w="917478"/>
                <a:gridCol w="1626025"/>
                <a:gridCol w="1510205"/>
              </a:tblGrid>
              <a:tr h="71628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bn-IN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খ:পৃঃ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183574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</a:p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</a:p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</a:p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 উদ্বৃত্ত</a:t>
                      </a:r>
                    </a:p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</a:p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</a:p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</a:p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অনিশ্চত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  <a:p>
                      <a:pPr algn="r"/>
                      <a:endParaRPr lang="bn-BD" sz="3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sz="3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৩০,০০০</a:t>
                      </a:r>
                    </a:p>
                    <a:p>
                      <a:pPr algn="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bn-BD" sz="3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৩৫,০০০</a:t>
                      </a:r>
                    </a:p>
                    <a:p>
                      <a:pPr algn="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১৫,০০০</a:t>
                      </a:r>
                    </a:p>
                    <a:p>
                      <a:pPr algn="r"/>
                      <a:endParaRPr lang="bn-BD" sz="3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sz="3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৬০,০০০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৬০,০০০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1143000"/>
            <a:ext cx="2362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77225"/>
            <a:ext cx="4213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রেওয়ামিলটি লক্ষ্য করোঃ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5943600"/>
            <a:ext cx="7696200" cy="5334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রেওয়ামিলের ডেবিট ও ক্রেডিট দিকের যোগফল নির্ণয়ে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6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>
            <a:off x="6387921" y="3055777"/>
            <a:ext cx="0" cy="3541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326112" y="3058675"/>
            <a:ext cx="0" cy="3541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114779" y="2544360"/>
            <a:ext cx="0" cy="503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312464" y="3059444"/>
            <a:ext cx="5088337" cy="24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1312" y="3053358"/>
            <a:ext cx="0" cy="16077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995088" y="3086740"/>
            <a:ext cx="0" cy="16077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969310" y="1658282"/>
            <a:ext cx="0" cy="3541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47248" y="1676400"/>
            <a:ext cx="0" cy="3541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558352" y="1676400"/>
            <a:ext cx="2420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434385" y="4653885"/>
            <a:ext cx="2347415" cy="5174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পরিপূরক ভুল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11748" y="3423909"/>
            <a:ext cx="2311169" cy="53849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লিখার ভুল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8328" y="3427160"/>
            <a:ext cx="2318280" cy="5409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বাদ পড়ার ভুল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250062"/>
            <a:ext cx="8839200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 সকল ভুল রেওয়ামিলে ধরা পড়ে না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00752" y="1989641"/>
            <a:ext cx="2340737" cy="533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করনিক ভুল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05014" y="2030585"/>
            <a:ext cx="2204643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নীতিগত  ভুল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71371" y="4648200"/>
            <a:ext cx="2368548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বেদাখিলার ভুল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558352" y="1173392"/>
            <a:ext cx="0" cy="503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133600" y="1676400"/>
            <a:ext cx="2438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57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6" grpId="0" animBg="1"/>
      <p:bldP spid="29" grpId="0" animBg="1"/>
      <p:bldP spid="32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228600" y="763089"/>
            <a:ext cx="533400" cy="22860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লেনদেনটি লক্ষ করোঃ</a:t>
            </a:r>
          </a:p>
          <a:p>
            <a:pPr marL="0" indent="0">
              <a:buFont typeface="Arial" pitchFamily="34" charset="0"/>
              <a:buNone/>
            </a:pPr>
            <a:r>
              <a:rPr lang="bn-BD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মিঃ সীমান্তের নিকট বাকীতে পণ্য বিক্রয় ৫,০০০ টাকা।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লেনদেনটি বিক্রয় জাবেদায় মোটেও লিখা হয়নি, ফলে</a:t>
            </a:r>
          </a:p>
          <a:p>
            <a:pPr marL="0" indent="0">
              <a:buFont typeface="Arial" pitchFamily="34" charset="0"/>
              <a:buNone/>
            </a:pPr>
            <a:r>
              <a:rPr lang="bn-BD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খতিয়ানের কোথাও তোলা হয়নি। এটি কোন ধরনের ভুল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0" indent="0">
              <a:buFont typeface="Arial" pitchFamily="34" charset="0"/>
              <a:buNone/>
            </a:pPr>
            <a:endPara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লেনদেন সংঘটিত হওয়ার পর তা ভুলে হিসাবের প্রাথমিক বইয়ে লিখা </a:t>
            </a:r>
          </a:p>
          <a:p>
            <a:pPr marL="0" indent="0">
              <a:buFont typeface="Arial" pitchFamily="34" charset="0"/>
              <a:buNone/>
            </a:pPr>
            <a:r>
              <a:rPr lang="bn-BD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না হলে খতিয়ানের কোনো হিসাবেই লিপিবদ্ধ হবে না। আবার লেনদেন </a:t>
            </a:r>
          </a:p>
          <a:p>
            <a:pPr marL="0" indent="0">
              <a:buNone/>
            </a:pPr>
            <a:r>
              <a:rPr lang="bn-BD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প্রাথমিক </a:t>
            </a:r>
            <a:r>
              <a:rPr lang="bn-BD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 </a:t>
            </a:r>
            <a:r>
              <a:rPr lang="bn-BD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লিপিবদ্ধ হলেও তা খতিয়ানের কোনো দিকেই তথা</a:t>
            </a:r>
          </a:p>
          <a:p>
            <a:pPr marL="0" indent="0">
              <a:buNone/>
            </a:pPr>
            <a:r>
              <a:rPr lang="bn-BD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ডেবিট বা ক্রেডিট কোথাও লিপিবদ্ধ কপ্রা হলো না। এই জাতীয় ভুলকে </a:t>
            </a:r>
          </a:p>
          <a:p>
            <a:pPr marL="0" indent="0">
              <a:buNone/>
            </a:pPr>
            <a:r>
              <a:rPr lang="bn-BD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বাদ পড়ার ভুল বলে। এই ধরনের ভুলে রেওয়ামিল মিলে যায়।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0400" y="3147059"/>
            <a:ext cx="2362200" cy="5334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পড়ার ভুল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329293" y="991689"/>
            <a:ext cx="419100" cy="22860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3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3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নিচের লেনদেনটি লক্ষ করোঃ</a:t>
            </a:r>
          </a:p>
          <a:p>
            <a:pPr marL="0" indent="0">
              <a:buFont typeface="Arial" pitchFamily="34" charset="0"/>
              <a:buNone/>
            </a:pP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রতনের নিকট বাকীতে পণ্য ক্রয় ৫০,০০০ টাকা।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লেনদেনটি ক্রয় জাবেদায় ৫০,০০০ টাকার জায়গায় ৫,০০০ টাকা </a:t>
            </a:r>
          </a:p>
          <a:p>
            <a:pPr marL="0" indent="0">
              <a:buFont typeface="Arial" pitchFamily="34" charset="0"/>
              <a:buNone/>
            </a:pP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লিখা হয়, তাহলে ক্রয় হিসাব ও রতন হিসাব উভয়ই হিসাবেই ৪৫,০০০ </a:t>
            </a:r>
          </a:p>
          <a:p>
            <a:pPr marL="0" indent="0">
              <a:buNone/>
            </a:pP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টাকা কম/বেশি </a:t>
            </a: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লেখা হবে। । এটি কোন ধরনের ভুল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 হিসাবের বইতে কোনো লেনদেনের টাকার অংকের পরিমান</a:t>
            </a:r>
          </a:p>
          <a:p>
            <a:pPr marL="0" indent="0">
              <a:buNone/>
            </a:pP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কম</a:t>
            </a: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 বেশি লেখা হলে তাহা খতিয়ানের সংশ্লিষ্ট হিসাবের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দিকেই</a:t>
            </a:r>
          </a:p>
          <a:p>
            <a:pPr marL="0" indent="0">
              <a:buFont typeface="Arial" pitchFamily="34" charset="0"/>
              <a:buNone/>
            </a:pP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উক্ত অংক কম/বেশি লেখা হবে। এ ধরনের ভুলকে লিখার ভুল বলে।</a:t>
            </a:r>
          </a:p>
          <a:p>
            <a:pPr marL="0" indent="0">
              <a:buNone/>
            </a:pP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এই </a:t>
            </a: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 ভুলে  রেওয়ামিল মিলে যায়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3352799"/>
            <a:ext cx="2362200" cy="5334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লিখার ভুল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381000" y="1027611"/>
            <a:ext cx="457200" cy="22860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4" y="4303455"/>
            <a:ext cx="9144000" cy="2554545"/>
          </a:xfrm>
          <a:prstGeom prst="rect">
            <a:avLst/>
          </a:prstGeom>
          <a:solidFill>
            <a:srgbClr val="C50BAF">
              <a:alpha val="94902"/>
            </a:srgb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ক্রয় হিসাব - ডেবিট ৫০,০০০ 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রতন হিসাব - ক্রেডিট ৫০,০০০ 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 লিখে ...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ক্রয়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 - ডেবিট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৫,০০০ 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রতন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 - ক্রেডিট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৫,০০০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3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3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1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3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3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3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3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নিচের লেনদেনটি লক্ষ করোঃ</a:t>
            </a:r>
          </a:p>
          <a:p>
            <a:pPr marL="0" indent="0">
              <a:buFont typeface="Arial" pitchFamily="34" charset="0"/>
              <a:buNone/>
            </a:pP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কালামের নিকট হতে ২০,০০০ টাকা পাওয়া গেলো।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লেনদেনে নগদান হিসাব ডেবিট দিকে ঠিকই লেখা হয়েছে কিন্তু </a:t>
            </a:r>
          </a:p>
          <a:p>
            <a:pPr marL="0" indent="0">
              <a:buFont typeface="Arial" pitchFamily="34" charset="0"/>
              <a:buNone/>
            </a:pP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ক্রেডিট দিকে কালামের পরিবর্তে সালামের হিসাবে ক্রেডিট করা</a:t>
            </a:r>
          </a:p>
          <a:p>
            <a:pPr marL="0" indent="0">
              <a:buNone/>
            </a:pP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হয়েছে। এটি </a:t>
            </a: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ধরনের ভুল ?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 হিসাবের বই হতে খতিয়ান হিসাবে স্থানান্তরের সময় একটি </a:t>
            </a:r>
          </a:p>
          <a:p>
            <a:pPr marL="0" indent="0">
              <a:buNone/>
            </a:pP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হিসাবের পরিবর্তে অন্য একটি হিসাবের সঠিক দিকে টাকার অংক লেখা </a:t>
            </a:r>
          </a:p>
          <a:p>
            <a:pPr marL="0" indent="0">
              <a:buFont typeface="Arial" pitchFamily="34" charset="0"/>
              <a:buNone/>
            </a:pP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হলে যে ভুল হয় তাকে বেদাখিলার ভুল বলে। এই </a:t>
            </a: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ভুলে</a:t>
            </a:r>
          </a:p>
          <a:p>
            <a:pPr marL="0" indent="0">
              <a:buNone/>
            </a:pP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রেওয়ামিল মিলে যায়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457200" y="964474"/>
            <a:ext cx="457200" cy="30480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200400" y="3276600"/>
            <a:ext cx="2362200" cy="5334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বেদাখিলার ভুল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solidFill>
            <a:srgbClr val="C50BAF">
              <a:alpha val="94902"/>
            </a:srgb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নগদান হিসাব - ডেবিট ২০,০০০ 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কালাম হিসাব - ক্রেডিট ২০,০০০ 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 লিখে ...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নগদান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 - ডেবিট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২০,০০০ 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সালাম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 - ক্রেডিট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২০,০০০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নিচের জাবেদা দুটি  লক্ষ করোঃ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জাবেদাঃ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১) সিয়াম হিসাব - ডেবিট ৫০০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নগদান হিসাব - ক্রেডিট ৫,০০০</a:t>
            </a:r>
          </a:p>
          <a:p>
            <a:pPr marL="0" indent="0">
              <a:buFont typeface="Arial" pitchFamily="34" charset="0"/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২) নগদান হিসাব - ডেবিট ৫,০০০</a:t>
            </a:r>
          </a:p>
          <a:p>
            <a:pPr marL="0" indent="0">
              <a:buFont typeface="Arial" pitchFamily="34" charset="0"/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জামিল হিসাব - ক্রেডিট ৫০০ </a:t>
            </a:r>
            <a:endPara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এটি কোন ধরনের ভুল ?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marL="0" indent="0"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হিসাবরক্ষকের অজ্ঞাতসারে একটি ভুল অন্য একটি ভুল দাখিলা দ্বারা  </a:t>
            </a:r>
          </a:p>
          <a:p>
            <a:pPr marL="0" indent="0"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উভয় দিক সমান হয়ে গেলে তাকে পরিপূরক ভুল বলে।  এই ধরনের </a:t>
            </a:r>
          </a:p>
          <a:p>
            <a:pPr marL="0" indent="0"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ভুলে রেওয়ামিল </a:t>
            </a: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মিলে যায়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81400" y="4190999"/>
            <a:ext cx="2362200" cy="5334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পরিপূরক ভুল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24600" y="1447800"/>
            <a:ext cx="685800" cy="990600"/>
            <a:chOff x="6553200" y="1371600"/>
            <a:chExt cx="457200" cy="838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553200" y="1371600"/>
              <a:ext cx="457200" cy="381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553200" y="1752600"/>
              <a:ext cx="457200" cy="457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96000" y="2667000"/>
            <a:ext cx="609600" cy="838200"/>
            <a:chOff x="6553200" y="1371600"/>
            <a:chExt cx="457200" cy="838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553200" y="1371600"/>
              <a:ext cx="457200" cy="381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553200" y="1752600"/>
              <a:ext cx="457200" cy="457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705600" y="14478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৪,৫০০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ডেবিট কম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25908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৪,৫০০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ক্রেডিট কম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নিচের লেনদেনটি লক্ষ করোঃ</a:t>
            </a:r>
          </a:p>
          <a:p>
            <a:pPr marL="0" indent="0">
              <a:buFont typeface="Arial" pitchFamily="34" charset="0"/>
              <a:buNone/>
            </a:pP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আসবাবপত্র ক্রয় ৫০,০০০ টাকা। 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জাবেদাঃ        আসবাবপত্র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 - ডেবিট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৫০,০০০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নগদান হিসাব - ক্রেডিট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৫০,০০০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 লিখে ..... 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ক্রয়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 - ডেবিট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৫০,০০০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নগদান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 - ক্রেডিট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৫০,০০০</a:t>
            </a:r>
          </a:p>
          <a:p>
            <a:pPr marL="0" indent="0">
              <a:buNone/>
            </a:pP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এটি কোন ধরনের ভুল ?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marL="0" indent="0">
              <a:buNone/>
            </a:pP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হিসাববিজ্ঞানের জ্ঞানের অজ্ঞতার কারনে অথবা হিসাববিজ্ঞানের স্বীকৃত</a:t>
            </a:r>
          </a:p>
          <a:p>
            <a:pPr marL="0" indent="0">
              <a:buNone/>
            </a:pP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রীতি নীতি লংঘনের মাধ্যমে যে ভুল সংঘটিত হয় তাকে নীতিগত ভূল  </a:t>
            </a:r>
          </a:p>
          <a:p>
            <a:pPr marL="0" indent="0">
              <a:buFont typeface="Arial" pitchFamily="34" charset="0"/>
              <a:buNone/>
            </a:pP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বলে। এই </a:t>
            </a: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ভুলে রেওয়ামিল </a:t>
            </a: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মিলে যায়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228600" y="938348"/>
            <a:ext cx="457200" cy="30480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52800" y="4114799"/>
            <a:ext cx="2362200" cy="5334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নীতিগত ভুল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2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8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4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4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-27904"/>
            <a:ext cx="9272790" cy="6858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b="1" dirty="0" smtClean="0">
                <a:solidFill>
                  <a:srgbClr val="C50BAF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 মনির হোসেন</a:t>
            </a:r>
            <a:b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পদবীঃ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IN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শিক্ষক ( হিসাব বিজ্ঞান )</a:t>
            </a: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সালেহা উচ্চ মাধ্যমিক বিদ্যলয় </a:t>
            </a:r>
          </a:p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হাজারীবাগ, ঢাকা-১২০৫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21465"/>
            <a:ext cx="187166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888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নিচের লেনদেনটি লক্ষ করোঃ</a:t>
            </a:r>
          </a:p>
          <a:p>
            <a:pPr marL="0" indent="0">
              <a:buFont typeface="Arial" pitchFamily="34" charset="0"/>
              <a:buNone/>
            </a:pP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আসবাবপত্র ক্রয় ৫০,০০০ টাকা। 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জাবেদাঃ        আসবাবপত্র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 - ডেবিট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৫০,০০০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নগদান হিসাব - ক্রেডিট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৫০,০০০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 লিখে ..... 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ক্রয়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 - ডেবিট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৫০,০০০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নগদান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 - ক্রেডিট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৫০,০০০</a:t>
            </a:r>
          </a:p>
          <a:p>
            <a:pPr marL="0" indent="0">
              <a:buNone/>
            </a:pP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এটি কোন ধরনের ভুল ?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marL="0" indent="0">
              <a:buNone/>
            </a:pP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হিসাববিজ্ঞানের জ্ঞানের অজ্ঞতার কারনে অথবা হিসাববিজ্ঞানের স্বীকৃত</a:t>
            </a:r>
          </a:p>
          <a:p>
            <a:pPr marL="0" indent="0">
              <a:buNone/>
            </a:pP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রীতি নীতি লংঘনের মাধ্যমে যে ভুল সংঘটিত হয় তাকে নীতিগত ভূল  </a:t>
            </a:r>
          </a:p>
          <a:p>
            <a:pPr marL="0" indent="0">
              <a:buFont typeface="Arial" pitchFamily="34" charset="0"/>
              <a:buNone/>
            </a:pP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বলে। এই </a:t>
            </a: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ভুলে রেওয়ামিল </a:t>
            </a:r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মিলে যায়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1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8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4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4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1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24200" y="152400"/>
            <a:ext cx="2667000" cy="838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 smtClean="0"/>
              <a:t>মূল্যায়</a:t>
            </a:r>
            <a:r>
              <a:rPr lang="bn-BD" sz="3600" dirty="0"/>
              <a:t>ণ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600200"/>
            <a:ext cx="899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নিম্নের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ভুলটির কারনে রেওয়ামিলের ঊভয় দিক মিলে যাবে ?</a:t>
            </a:r>
          </a:p>
          <a:p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ক্রয় হিসাবকে ৫০০ টাকা বেশি ডেবিট করা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খ) বেতন হিসাব দুইবার ডেবিট করা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গ) আসবাবপত্র ক্রয় করে ক্রয় হিসাব ডেবিট করা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ঘ) উত্তোলন হিসাবকে ১,২০০ টাকার পরিবর্তে ২০০ টাকা ডেবিট করা </a:t>
            </a:r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8100" y="1676400"/>
            <a:ext cx="9105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রেওয়ামিলের ডেবিট পাশে ক্রয় হিসাবে ৫,০০০ টাকার পরিবর্তে ৫০,০০০ টাকা এবং ক্রেডিট পাশে ঋণ হিসাবে ৫,০০০ টাকার পরিবর্তে ৫০,০০০ টাকা লিপিবদ্ধ করলে যে ভুল টি হবে-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ক) বাদ পড়ার ভুল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খ) লিখার ভুল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গ) করনিক ভুল 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ঘ) পরিপূরক ভুল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6764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করনিক ভুল কত প্রকার ?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ক) ২ প্রকার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খ) ৩ প্রকার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গ) ৪ প্রকার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ঘ) ৫ প্রকার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4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5" grpId="0"/>
      <p:bldP spid="5" grpId="1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220200" cy="686341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হামীমের</a:t>
            </a:r>
          </a:p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২০১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সালের ৩১শে  ডিসেম্বর তারিখের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উদ্বৃত্তসমূহ 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দেওয়া হলঃ </a:t>
            </a:r>
            <a:endParaRPr lang="bn-BD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 .............................................. ৬০,০০০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 । 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 .............................................. ৮১,২০০ টাকা ।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 ও দালানকোঠা ............................. ২০,০০০ টাকা ।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মজুরি .............................................  ১৮,৪৯০ টাকা ।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দেনাদারবৃন্দ .....................................  ৩৫,০০০ টাকা ।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কমিশন .............................................  ১,৪৭০ টাকা ।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যন্ত্রপাতি ........................................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..  ১০,২৭০ টাকা ।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পরিবহণ ............................................ ৩,৩৭০ টাকা ।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বেতন ................................................ ৪,৩০০ টাকা ।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১০.বী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 সেলামী ...................................... ১,০৬০ টাকা ।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১১.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প্রদেয় বিল ......................................... ৪,০০০ টাকা ।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পাওনাদার ......................................... ৮,০৪০ টাকা ।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১৩.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বহিঃ ফেরত ....................................... ৪,০৮০ টাকা ।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১৪.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উত্তোলন ............................................ ২,৪৮০ টাকা ।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১৫.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নগদ তহবিল ..........................................৮০০ টাকা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  ১৬. ব্যাংক জমা ........................................৫২৬০  টাকা।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ক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চলতি সম্পদের পরিমাণ নির্ণয় কর। </a:t>
            </a:r>
            <a:b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খ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ক্ত উদ্বৃত্তগুলো দ্বারা একটি রেওয়ামিল তৈরি কর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গ) চলতি দায় ও দীর্ঘমেয়াদয় দায়ের পরিমান নির্ণয় করো। </a:t>
            </a:r>
          </a:p>
          <a:p>
            <a:endParaRPr lang="bn-BD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3414" y="152400"/>
            <a:ext cx="1572986" cy="609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87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105400"/>
            <a:ext cx="8991600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609600"/>
            <a:ext cx="7462837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09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903" y="5547852"/>
            <a:ext cx="88392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ছবিতে কি দেখা </a:t>
            </a:r>
            <a:r>
              <a:rPr lang="bn-BD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চ্ছে</a:t>
            </a:r>
            <a:r>
              <a:rPr lang="bn-IN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3" y="60960"/>
            <a:ext cx="8913387" cy="54102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62000" y="3962400"/>
            <a:ext cx="1981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 সমূহ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4046561"/>
            <a:ext cx="1981200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 সমূহ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0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8229600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56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10625" y="304800"/>
            <a:ext cx="355745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815715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spc="50" dirty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b="1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রেওয়ামিল </a:t>
            </a:r>
            <a:r>
              <a:rPr lang="bn-BD" sz="4800" b="1" spc="50" dirty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 করার উদ্দেশ্য </a:t>
            </a:r>
            <a:r>
              <a:rPr lang="bn-BD" sz="4800" b="1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?</a:t>
            </a:r>
            <a:endParaRPr lang="en-US" sz="4800" b="1" spc="50" dirty="0">
              <a:ln w="11430"/>
              <a:solidFill>
                <a:srgbClr val="8000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1752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রেওয়ামিল কী ?</a:t>
            </a:r>
            <a:endParaRPr lang="en-US" sz="4800" b="1" spc="50" dirty="0">
              <a:ln w="11430"/>
              <a:solidFill>
                <a:srgbClr val="8000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" y="2706012"/>
            <a:ext cx="811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 খতিয়ানের উদ্ধৃত্ত সমূহের তালিকা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1" y="4724399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 হিসাবের গানিতিক শুদ্ধতা যাচাই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48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33600" y="476071"/>
            <a:ext cx="4419600" cy="1200329"/>
            <a:chOff x="2133600" y="476071"/>
            <a:chExt cx="4419600" cy="1200329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609600"/>
              <a:ext cx="3581400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33600" y="476071"/>
              <a:ext cx="4419600" cy="1200329"/>
            </a:xfrm>
            <a:prstGeom prst="rect">
              <a:avLst/>
            </a:prstGeom>
            <a:noFill/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txBody>
            <a:bodyPr wrap="squar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7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43942" y="2209800"/>
            <a:ext cx="7924800" cy="12954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কোন ভুলগুলো কারনে রেওয়ামিলে গরমিল হয় তা চিহ্নিত করতে পারবে।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3941" y="4018208"/>
            <a:ext cx="7886163" cy="116339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কোন ভুলগুলো কারনে রেওয়ামিলে গরমিল হয় না তা চিহ্নিতকরতে পারবে।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00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6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6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2687167"/>
            <a:ext cx="601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</p:txBody>
      </p:sp>
      <p:sp>
        <p:nvSpPr>
          <p:cNvPr id="19" name="Rounded Rectangle 18"/>
          <p:cNvSpPr/>
          <p:nvPr/>
        </p:nvSpPr>
        <p:spPr>
          <a:xfrm>
            <a:off x="332097" y="5289640"/>
            <a:ext cx="8659503" cy="5174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রেওয়ামিলের ডেবিট ও ক্রেডিট দিকের যোগফল নির্ণয়ে ভুল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355454" y="3728410"/>
            <a:ext cx="4439994" cy="762190"/>
            <a:chOff x="2355454" y="3728410"/>
            <a:chExt cx="4439994" cy="762190"/>
          </a:xfrm>
        </p:grpSpPr>
        <p:sp>
          <p:nvSpPr>
            <p:cNvPr id="13" name="Rounded Rectangle 12"/>
            <p:cNvSpPr/>
            <p:nvPr/>
          </p:nvSpPr>
          <p:spPr>
            <a:xfrm>
              <a:off x="2355454" y="3728410"/>
              <a:ext cx="4439994" cy="538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খতিয়নের উদ্ধৃত্ত নির্ণয়ে ভুল</a:t>
              </a:r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4426198" y="4266901"/>
              <a:ext cx="249601" cy="223699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24180" y="2966100"/>
            <a:ext cx="3269628" cy="751028"/>
            <a:chOff x="2924180" y="2966100"/>
            <a:chExt cx="3269628" cy="751028"/>
          </a:xfrm>
        </p:grpSpPr>
        <p:sp>
          <p:nvSpPr>
            <p:cNvPr id="15" name="Rounded Rectangle 14"/>
            <p:cNvSpPr/>
            <p:nvPr/>
          </p:nvSpPr>
          <p:spPr>
            <a:xfrm>
              <a:off x="2924180" y="2966100"/>
              <a:ext cx="3269628" cy="54091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টাকার অংকে ভুল</a:t>
              </a:r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4462077" y="3493429"/>
              <a:ext cx="249601" cy="223699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" y="250062"/>
            <a:ext cx="8839200" cy="1158875"/>
            <a:chOff x="152400" y="250062"/>
            <a:chExt cx="8839200" cy="1158875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250062"/>
              <a:ext cx="8839200" cy="92333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যে সকল ভুল রেওয়ামিলে ধরা পড়ে </a:t>
              </a:r>
              <a:endPara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4441815" y="1185237"/>
              <a:ext cx="249601" cy="223700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07303" y="1427408"/>
            <a:ext cx="2687393" cy="757099"/>
            <a:chOff x="3207303" y="1427408"/>
            <a:chExt cx="2687393" cy="757099"/>
          </a:xfrm>
        </p:grpSpPr>
        <p:sp>
          <p:nvSpPr>
            <p:cNvPr id="11" name="Rounded Rectangle 10"/>
            <p:cNvSpPr/>
            <p:nvPr/>
          </p:nvSpPr>
          <p:spPr>
            <a:xfrm>
              <a:off x="3207303" y="1427408"/>
              <a:ext cx="2687393" cy="533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বাদ পড়ার ভুল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4441815" y="1960808"/>
              <a:ext cx="249601" cy="223699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41367" y="2184507"/>
            <a:ext cx="2878433" cy="766142"/>
            <a:chOff x="3141367" y="2184507"/>
            <a:chExt cx="2878433" cy="766142"/>
          </a:xfrm>
        </p:grpSpPr>
        <p:sp>
          <p:nvSpPr>
            <p:cNvPr id="14" name="Rounded Rectangle 13"/>
            <p:cNvSpPr/>
            <p:nvPr/>
          </p:nvSpPr>
          <p:spPr>
            <a:xfrm>
              <a:off x="3141367" y="2184507"/>
              <a:ext cx="2878433" cy="533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লেখার ভুল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4455782" y="2726950"/>
              <a:ext cx="249601" cy="223699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48979" y="4519680"/>
            <a:ext cx="6231301" cy="757099"/>
            <a:chOff x="1448979" y="4519680"/>
            <a:chExt cx="6231301" cy="757099"/>
          </a:xfrm>
        </p:grpSpPr>
        <p:sp>
          <p:nvSpPr>
            <p:cNvPr id="12" name="Rounded Rectangle 11"/>
            <p:cNvSpPr/>
            <p:nvPr/>
          </p:nvSpPr>
          <p:spPr>
            <a:xfrm>
              <a:off x="1448979" y="4519680"/>
              <a:ext cx="6231301" cy="533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খতিয়নের উদ্ধৃত্ত রেওয়ামিলে স্থানান্তরে ভুল</a:t>
              </a:r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4426197" y="5053080"/>
              <a:ext cx="249601" cy="223699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005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-136301" y="-17172"/>
            <a:ext cx="9296400" cy="6858000"/>
          </a:xfrm>
          <a:prstGeom prst="rect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bn-BD" sz="32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নিচের লেনদেনটি লক্ষ্য করোঃ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করিমের নিকট হতে নগদে পণ্য ক্রয় ৫,০০০ টাকা।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জাবেদাঃ </a:t>
            </a:r>
          </a:p>
          <a:p>
            <a:pPr algn="l"/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ক্রয় হিসাব ----- ডেবিট ৫,০০০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নগদান হিসাব ----- ক্রেডিট ৫,০০০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এই লেনদেনের জন্য খতিয়ানে যদি শুধুমাত্র ক্রয় হিসাব উঠানো</a:t>
            </a:r>
          </a:p>
          <a:p>
            <a:pPr algn="l"/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হলো বা শুধুমাত্র মাত্র নগদান হিসাব উঠানো হলো অথবা ক্রয়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হিসাবের</a:t>
            </a:r>
          </a:p>
          <a:p>
            <a:pPr algn="l"/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উদ্বৃত্ত </a:t>
            </a:r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রেওয়ামিলে অন্তর্ভুক্ত হলো না, এটি কোন ধরনেরর ভুল ?</a:t>
            </a:r>
          </a:p>
          <a:p>
            <a:pPr algn="l"/>
            <a:endParaRPr lang="en-US" sz="32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9942" y="1549758"/>
            <a:ext cx="2667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00400" y="5619065"/>
            <a:ext cx="2133600" cy="5334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ভূল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98897" y="570963"/>
            <a:ext cx="2667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6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-76200" y="-17172"/>
            <a:ext cx="9296400" cy="6858000"/>
          </a:xfrm>
          <a:prstGeom prst="rect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bn-BD" sz="32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নিচের লেনদেনটি লক্ষ্য করোঃ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শামিমের নিকট হতে নগদ প্রাপ্তি ১৫,০০০ টাকা।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জাবেদাঃ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শামীম হিসাব ----- ডেবিট ১৫,০০০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নগদান হিসাব ----- ক্রেডিট ১৫,০০০ </a:t>
            </a:r>
          </a:p>
          <a:p>
            <a:pPr algn="l"/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এখানে শামীম হিসাব ডেবিটকে যদি খতিয়ানে ক্রেডিট দিকে লেখা</a:t>
            </a:r>
          </a:p>
          <a:p>
            <a:pPr algn="l"/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হয় এবং নগদান হিসাবও ক্রেডিট করা হয় অথবা নগদান হিসাব   </a:t>
            </a:r>
          </a:p>
          <a:p>
            <a:pPr algn="l"/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ক্রেডিটকে যদি </a:t>
            </a:r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ডেবিট দিকে লেখা হয় এবং শামীম হিসাবও ডেবিট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 </a:t>
            </a:r>
          </a:p>
          <a:p>
            <a:pPr algn="l"/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হয়</a:t>
            </a:r>
            <a:r>
              <a:rPr lang="bn-BD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এটি কোন ধরনেরর ভুল ?</a:t>
            </a:r>
          </a:p>
          <a:p>
            <a:pPr algn="l"/>
            <a:endParaRPr lang="en-US" sz="32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0400" y="5619065"/>
            <a:ext cx="2133600" cy="5334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লেখার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ভূল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9942" y="1549758"/>
            <a:ext cx="2667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98897" y="570963"/>
            <a:ext cx="2667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1323</Words>
  <Application>Microsoft Office PowerPoint</Application>
  <PresentationFormat>On-screen Show (4:3)</PresentationFormat>
  <Paragraphs>306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আজকের পাঠের বিষয়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RATAN KUMAR BHADRA</dc:creator>
  <cp:lastModifiedBy>Windows User</cp:lastModifiedBy>
  <cp:revision>158</cp:revision>
  <dcterms:created xsi:type="dcterms:W3CDTF">2006-08-16T00:00:00Z</dcterms:created>
  <dcterms:modified xsi:type="dcterms:W3CDTF">2017-10-05T08:32:05Z</dcterms:modified>
</cp:coreProperties>
</file>